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5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80FFF-A4AD-42DB-8FCE-17601EF73FD0}" type="datetimeFigureOut">
              <a:rPr lang="zh-CN" altLang="en-US" smtClean="0"/>
              <a:t>2024-10-15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F0B21ED4-DD29-457D-BBEB-F0DBBC471D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0725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全景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80FFF-A4AD-42DB-8FCE-17601EF73FD0}" type="datetimeFigureOut">
              <a:rPr lang="zh-CN" altLang="en-US" smtClean="0"/>
              <a:t>2024-10-15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F0B21ED4-DD29-457D-BBEB-F0DBBC471D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4459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80FFF-A4AD-42DB-8FCE-17601EF73FD0}" type="datetimeFigureOut">
              <a:rPr lang="zh-CN" altLang="en-US" smtClean="0"/>
              <a:t>2024-10-15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F0B21ED4-DD29-457D-BBEB-F0DBBC471D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28148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80FFF-A4AD-42DB-8FCE-17601EF73FD0}" type="datetimeFigureOut">
              <a:rPr lang="zh-CN" altLang="en-US" smtClean="0"/>
              <a:t>2024-10-15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F0B21ED4-DD29-457D-BBEB-F0DBBC471DA0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98042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80FFF-A4AD-42DB-8FCE-17601EF73FD0}" type="datetimeFigureOut">
              <a:rPr lang="zh-CN" altLang="en-US" smtClean="0"/>
              <a:t>2024-10-15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F0B21ED4-DD29-457D-BBEB-F0DBBC471D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98633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80FFF-A4AD-42DB-8FCE-17601EF73FD0}" type="datetimeFigureOut">
              <a:rPr lang="zh-CN" altLang="en-US" smtClean="0"/>
              <a:t>2024-10-15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21ED4-DD29-457D-BBEB-F0DBBC471D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71510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图片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80FFF-A4AD-42DB-8FCE-17601EF73FD0}" type="datetimeFigureOut">
              <a:rPr lang="zh-CN" altLang="en-US" smtClean="0"/>
              <a:t>2024-10-15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21ED4-DD29-457D-BBEB-F0DBBC471D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4433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80FFF-A4AD-42DB-8FCE-17601EF73FD0}" type="datetimeFigureOut">
              <a:rPr lang="zh-CN" altLang="en-US" smtClean="0"/>
              <a:t>2024-10-15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21ED4-DD29-457D-BBEB-F0DBBC471D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44195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2F280FFF-A4AD-42DB-8FCE-17601EF73FD0}" type="datetimeFigureOut">
              <a:rPr lang="zh-CN" altLang="en-US" smtClean="0"/>
              <a:t>2024-10-15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F0B21ED4-DD29-457D-BBEB-F0DBBC471D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8553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80FFF-A4AD-42DB-8FCE-17601EF73FD0}" type="datetimeFigureOut">
              <a:rPr lang="zh-CN" altLang="en-US" smtClean="0"/>
              <a:t>2024-10-15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21ED4-DD29-457D-BBEB-F0DBBC471D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8696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80FFF-A4AD-42DB-8FCE-17601EF73FD0}" type="datetimeFigureOut">
              <a:rPr lang="zh-CN" altLang="en-US" smtClean="0"/>
              <a:t>2024-10-15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F0B21ED4-DD29-457D-BBEB-F0DBBC471D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091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80FFF-A4AD-42DB-8FCE-17601EF73FD0}" type="datetimeFigureOut">
              <a:rPr lang="zh-CN" altLang="en-US" smtClean="0"/>
              <a:t>2024-10-15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21ED4-DD29-457D-BBEB-F0DBBC471D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9801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80FFF-A4AD-42DB-8FCE-17601EF73FD0}" type="datetimeFigureOut">
              <a:rPr lang="zh-CN" altLang="en-US" smtClean="0"/>
              <a:t>2024-10-15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21ED4-DD29-457D-BBEB-F0DBBC471D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6224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80FFF-A4AD-42DB-8FCE-17601EF73FD0}" type="datetimeFigureOut">
              <a:rPr lang="zh-CN" altLang="en-US" smtClean="0"/>
              <a:t>2024-10-15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21ED4-DD29-457D-BBEB-F0DBBC471D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3593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80FFF-A4AD-42DB-8FCE-17601EF73FD0}" type="datetimeFigureOut">
              <a:rPr lang="zh-CN" altLang="en-US" smtClean="0"/>
              <a:t>2024-10-15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21ED4-DD29-457D-BBEB-F0DBBC471D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026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80FFF-A4AD-42DB-8FCE-17601EF73FD0}" type="datetimeFigureOut">
              <a:rPr lang="zh-CN" altLang="en-US" smtClean="0"/>
              <a:t>2024-10-15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21ED4-DD29-457D-BBEB-F0DBBC471D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6002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80FFF-A4AD-42DB-8FCE-17601EF73FD0}" type="datetimeFigureOut">
              <a:rPr lang="zh-CN" altLang="en-US" smtClean="0"/>
              <a:t>2024-10-15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21ED4-DD29-457D-BBEB-F0DBBC471D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1808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80FFF-A4AD-42DB-8FCE-17601EF73FD0}" type="datetimeFigureOut">
              <a:rPr lang="zh-CN" altLang="en-US" smtClean="0"/>
              <a:t>2024-10-15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21ED4-DD29-457D-BBEB-F0DBBC471D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06641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C692DA1-BE4B-E5A4-4DAA-ECF98F7922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322" y="2970123"/>
            <a:ext cx="8144134" cy="917754"/>
          </a:xfrm>
        </p:spPr>
        <p:txBody>
          <a:bodyPr/>
          <a:lstStyle/>
          <a:p>
            <a:pPr algn="ctr"/>
            <a:r>
              <a:rPr lang="zh-CN" altLang="en-US" b="0" i="0" dirty="0">
                <a:effectLst/>
                <a:latin typeface="PingFang SC"/>
              </a:rPr>
              <a:t>如何有效防范勒索病毒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52999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9971C16-3A3C-A39F-8DCD-DDCE12512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zh-CN" b="1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什么是勒索病毒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2222C52-1D38-8336-1E46-755FA9303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zh-CN" sz="2000" dirty="0">
                <a:effectLst/>
                <a:latin typeface="+mn-ea"/>
                <a:cs typeface="Times New Roman" panose="02020603050405020304" pitchFamily="18" charset="0"/>
              </a:rPr>
              <a:t>近年来，勒索病毒成为威胁最大的网络安全隐患之一，攻击手段不断升级，攻击对象范围也在进一步扩大，极易造成重大数据泄露和财产损失。因此，有效防范勒索病毒攻击至关重要，对于维护网络安全和社会稳定具有重大意义。</a:t>
            </a:r>
            <a:endParaRPr lang="en-US" altLang="zh-CN" sz="2000" dirty="0">
              <a:effectLst/>
              <a:latin typeface="+mn-ea"/>
              <a:cs typeface="宋体" panose="02010600030101010101" pitchFamily="2" charset="-122"/>
            </a:endParaRPr>
          </a:p>
          <a:p>
            <a:r>
              <a:rPr lang="zh-CN" altLang="zh-CN" sz="2000" dirty="0">
                <a:effectLst/>
                <a:latin typeface="+mn-ea"/>
                <a:cs typeface="宋体" panose="02010600030101010101" pitchFamily="2" charset="-122"/>
              </a:rPr>
              <a:t>勒索病毒，又称</a:t>
            </a:r>
            <a:r>
              <a:rPr lang="en-US" altLang="zh-CN" sz="2000" dirty="0">
                <a:effectLst/>
                <a:latin typeface="+mn-ea"/>
                <a:cs typeface="宋体" panose="02010600030101010101" pitchFamily="2" charset="-122"/>
              </a:rPr>
              <a:t>“</a:t>
            </a:r>
            <a:r>
              <a:rPr lang="zh-CN" altLang="zh-CN" sz="2000" dirty="0">
                <a:effectLst/>
                <a:latin typeface="+mn-ea"/>
                <a:cs typeface="宋体" panose="02010600030101010101" pitchFamily="2" charset="-122"/>
              </a:rPr>
              <a:t>勒索软件</a:t>
            </a:r>
            <a:r>
              <a:rPr lang="en-US" altLang="zh-CN" sz="2000" dirty="0">
                <a:effectLst/>
                <a:latin typeface="+mn-ea"/>
                <a:cs typeface="宋体" panose="02010600030101010101" pitchFamily="2" charset="-122"/>
              </a:rPr>
              <a:t>”</a:t>
            </a:r>
            <a:r>
              <a:rPr lang="zh-CN" altLang="zh-CN" sz="2000" dirty="0">
                <a:effectLst/>
                <a:latin typeface="+mn-ea"/>
                <a:cs typeface="宋体" panose="02010600030101010101" pitchFamily="2" charset="-122"/>
              </a:rPr>
              <a:t>或</a:t>
            </a:r>
            <a:r>
              <a:rPr lang="en-US" altLang="zh-CN" sz="2000" dirty="0">
                <a:effectLst/>
                <a:latin typeface="+mn-ea"/>
                <a:cs typeface="宋体" panose="02010600030101010101" pitchFamily="2" charset="-122"/>
              </a:rPr>
              <a:t>“Ransomware”</a:t>
            </a:r>
            <a:r>
              <a:rPr lang="zh-CN" altLang="zh-CN" sz="2000" dirty="0">
                <a:effectLst/>
                <a:latin typeface="+mn-ea"/>
                <a:cs typeface="宋体" panose="02010600030101010101" pitchFamily="2" charset="-122"/>
              </a:rPr>
              <a:t>，是一种新型的计算机病毒，它主要通过锁定被感染者的计算机系统或文件，并对其实施敲诈勒索。一旦计算机系统被勒索病毒感染，磁盘上几乎所有格式的文件都会被加密，导致这些文件无法被正常读取和使用。为了指引被感染者缴纳赎金，勒索病毒还会在桌面等明显位置生成勒索提示文件。被感染者需要支付高额的赎金才能获得解密密钥，从而恢复计算机系统和数据文件的正常使用。常见的勒索病毒包括</a:t>
            </a:r>
            <a:r>
              <a:rPr lang="en-US" altLang="zh-CN" sz="2000" dirty="0" err="1">
                <a:effectLst/>
                <a:latin typeface="+mn-ea"/>
                <a:cs typeface="宋体" panose="02010600030101010101" pitchFamily="2" charset="-122"/>
              </a:rPr>
              <a:t>CryptoLocker</a:t>
            </a:r>
            <a:r>
              <a:rPr lang="zh-CN" altLang="zh-CN" sz="2000" dirty="0">
                <a:effectLst/>
                <a:latin typeface="+mn-ea"/>
                <a:cs typeface="宋体" panose="02010600030101010101" pitchFamily="2" charset="-122"/>
              </a:rPr>
              <a:t>、</a:t>
            </a:r>
            <a:r>
              <a:rPr lang="en-US" altLang="zh-CN" sz="2000" dirty="0" err="1">
                <a:effectLst/>
                <a:latin typeface="+mn-ea"/>
                <a:cs typeface="宋体" panose="02010600030101010101" pitchFamily="2" charset="-122"/>
              </a:rPr>
              <a:t>CryptoWall</a:t>
            </a:r>
            <a:r>
              <a:rPr lang="zh-CN" altLang="zh-CN" sz="2000" dirty="0">
                <a:effectLst/>
                <a:latin typeface="+mn-ea"/>
                <a:cs typeface="宋体" panose="02010600030101010101" pitchFamily="2" charset="-122"/>
              </a:rPr>
              <a:t>、</a:t>
            </a:r>
            <a:r>
              <a:rPr lang="en-US" altLang="zh-CN" sz="2000" dirty="0">
                <a:effectLst/>
                <a:latin typeface="+mn-ea"/>
                <a:cs typeface="宋体" panose="02010600030101010101" pitchFamily="2" charset="-122"/>
              </a:rPr>
              <a:t>Locky</a:t>
            </a:r>
            <a:r>
              <a:rPr lang="zh-CN" altLang="zh-CN" sz="2000" dirty="0">
                <a:effectLst/>
                <a:latin typeface="+mn-ea"/>
                <a:cs typeface="宋体" panose="02010600030101010101" pitchFamily="2" charset="-122"/>
              </a:rPr>
              <a:t>、</a:t>
            </a:r>
            <a:r>
              <a:rPr lang="en-US" altLang="zh-CN" sz="2000" dirty="0">
                <a:effectLst/>
                <a:latin typeface="+mn-ea"/>
                <a:cs typeface="宋体" panose="02010600030101010101" pitchFamily="2" charset="-122"/>
              </a:rPr>
              <a:t>Petya</a:t>
            </a:r>
            <a:r>
              <a:rPr lang="zh-CN" altLang="zh-CN" sz="2000" dirty="0">
                <a:effectLst/>
                <a:latin typeface="+mn-ea"/>
                <a:cs typeface="宋体" panose="02010600030101010101" pitchFamily="2" charset="-122"/>
              </a:rPr>
              <a:t>、</a:t>
            </a:r>
            <a:r>
              <a:rPr lang="en-US" altLang="zh-CN" sz="2000" dirty="0">
                <a:effectLst/>
                <a:latin typeface="+mn-ea"/>
                <a:cs typeface="宋体" panose="02010600030101010101" pitchFamily="2" charset="-122"/>
              </a:rPr>
              <a:t>WannaCry</a:t>
            </a:r>
            <a:r>
              <a:rPr lang="zh-CN" altLang="zh-CN" sz="2000" dirty="0">
                <a:effectLst/>
                <a:latin typeface="+mn-ea"/>
                <a:cs typeface="宋体" panose="02010600030101010101" pitchFamily="2" charset="-122"/>
              </a:rPr>
              <a:t>等。</a:t>
            </a:r>
          </a:p>
          <a:p>
            <a:endParaRPr lang="zh-CN" altLang="en-US" sz="28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16547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7063B2A-94E6-AB4B-21A8-6B7C1785D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zh-CN" b="1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勒索病毒的特征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2D94BB4-4FA4-7425-60F2-6AC8BEC96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304800"/>
            <a:r>
              <a:rPr lang="zh-CN" altLang="zh-CN" sz="20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勒索病毒具有极高的传播性和破坏性，主要利用多种密码算法加密用户数据，并通过计算机漏洞、邮件投递、恶意木马程序、网页后门等方式进行传播。由于其加密信息难以恢复、攻击来源难以溯源，对现实世界的威胁正在加剧。勒索病毒的主要特征包括：</a:t>
            </a:r>
          </a:p>
          <a:p>
            <a:r>
              <a:rPr lang="en-US" altLang="zh-CN" sz="2000" b="1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1.</a:t>
            </a:r>
            <a:r>
              <a:rPr lang="zh-CN" altLang="zh-CN" sz="20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加密变形：勒索病毒每次感染都会进行加密变形，这使得病毒的二进制特征无法被确定，从而增加了查杀的难度。</a:t>
            </a:r>
          </a:p>
          <a:p>
            <a:r>
              <a:rPr lang="en-US" altLang="zh-CN" sz="2000" b="1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2.</a:t>
            </a:r>
            <a:r>
              <a:rPr lang="zh-CN" altLang="zh-CN" sz="20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自杀机制：一些类型的勒索病毒在破坏成功后会自动终止，这意味着用户甚至不需要进行查杀。</a:t>
            </a:r>
          </a:p>
          <a:p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978999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1B5C205-916C-9BFF-2788-F34E6FD16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sz="3600" b="1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勒索病毒的特征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B53F232-4D1A-10DC-ED86-2DB81862A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000" b="1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</a:t>
            </a:r>
            <a:r>
              <a:rPr lang="zh-CN" altLang="zh-CN" sz="20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内网传播：勒索病毒可以通过内部局域网的共享机制快速传播，使得任何网络用户都可能成为受害者，也可能在不知不觉中成为病毒的传播者。</a:t>
            </a:r>
          </a:p>
          <a:p>
            <a:r>
              <a:rPr lang="en-US" altLang="zh-CN" sz="2000" b="1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4.</a:t>
            </a:r>
            <a:r>
              <a:rPr lang="zh-CN" altLang="zh-CN" sz="20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破坏力大：勒索病毒能够加密服务器或电脑中的所有数据，导致软件无法运行，严重影响政府、企业的正常运营和个人工作学习。</a:t>
            </a:r>
          </a:p>
          <a:p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31568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79278A-5F64-F6C3-63F6-9B47C8601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zh-CN" b="1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防范勒索病毒的措施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01C0CA9-A07B-D679-C47E-7BE367B34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>
              <a:buNone/>
            </a:pPr>
            <a:r>
              <a:rPr lang="zh-CN" altLang="zh-CN" sz="20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为有效防范勒索病毒，需要做好以下具体措施：</a:t>
            </a:r>
          </a:p>
          <a:p>
            <a:r>
              <a:rPr lang="en-US" altLang="zh-CN" sz="2000" b="1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1.</a:t>
            </a:r>
            <a:r>
              <a:rPr lang="zh-CN" altLang="zh-CN" sz="20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定期备份数据：定期备份服务器和</a:t>
            </a:r>
            <a:r>
              <a:rPr lang="en-US" altLang="zh-CN" sz="20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PC</a:t>
            </a:r>
            <a:r>
              <a:rPr lang="zh-CN" altLang="zh-CN" sz="20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的操作系统、数据和个人文件，以便在病毒发生时能够及时恢复，减少由此造成的损失。</a:t>
            </a:r>
          </a:p>
          <a:p>
            <a:r>
              <a:rPr lang="en-US" altLang="zh-CN" sz="2000" b="1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2.</a:t>
            </a:r>
            <a:r>
              <a:rPr lang="zh-CN" altLang="zh-CN" sz="20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使用安全软件：安装正版的杀毒软件、防火墙等安全软件，对计算机系统进行实时监控和防护，定期更新安全软件到最新版本，确保拥有最新的病毒防御能力。</a:t>
            </a:r>
          </a:p>
          <a:p>
            <a:r>
              <a:rPr lang="en-US" altLang="zh-CN" sz="2000" b="1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3.</a:t>
            </a:r>
            <a:r>
              <a:rPr lang="zh-CN" altLang="zh-CN" sz="20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关闭不必要端口和服务：限制网络访问权限，只开放必要的端口和服务，避免黑客利用漏洞进行攻击。</a:t>
            </a:r>
          </a:p>
          <a:p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791135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79278A-5F64-F6C3-63F6-9B47C8601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zh-CN" b="1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防范勒索病毒的措施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01C0CA9-A07B-D679-C47E-7BE367B34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000" b="1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4.</a:t>
            </a:r>
            <a:r>
              <a:rPr lang="zh-CN" altLang="zh-CN" sz="20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强化网络隔离和访问控制：采用虚拟专用网络（</a:t>
            </a:r>
            <a:r>
              <a:rPr lang="en-US" altLang="zh-CN" sz="20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VPN</a:t>
            </a:r>
            <a:r>
              <a:rPr lang="zh-CN" altLang="zh-CN" sz="20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）等技术手段，将内部网络与外部网络进行隔离，避免外部攻击者通过互联网进入内部网络。同时，严格控制访问权限，确保只有授权人员才能访问敏感数据和系统资源。</a:t>
            </a:r>
          </a:p>
          <a:p>
            <a:r>
              <a:rPr lang="en-US" altLang="zh-CN" sz="2000" b="1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5.</a:t>
            </a:r>
            <a:r>
              <a:rPr lang="zh-CN" altLang="zh-CN" sz="20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不点击来源不明的链接或附件：特别是来自陌生人的电子邮件、社交媒体消息或即时通讯信息中的链接和附件，这些很可能是诱骗您下载恶意软件的手段。</a:t>
            </a:r>
          </a:p>
          <a:p>
            <a:r>
              <a:rPr lang="en-US" altLang="zh-CN" sz="2000" b="1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6.</a:t>
            </a:r>
            <a:r>
              <a:rPr lang="zh-CN" altLang="zh-CN" sz="20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定期更新系统和软件补丁：系统和软件漏洞是勒索病毒攻击的主要途径之一。确保您的操作系统、浏览器、办公软件等系统和软件都是最新版本，及时修复已知漏洞。</a:t>
            </a:r>
          </a:p>
          <a:p>
            <a:r>
              <a:rPr lang="en-US" altLang="zh-CN" sz="2000" b="1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7.</a:t>
            </a:r>
            <a:r>
              <a:rPr lang="zh-CN" altLang="zh-CN" sz="20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提高人员安全意识：通过安全教育培训，了解勒索病毒的特点和传播方式，避免在不安全的网络环境下进行敏感操作，如使用公共</a:t>
            </a:r>
            <a:r>
              <a:rPr lang="en-US" altLang="zh-CN" sz="20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Wi-Fi</a:t>
            </a:r>
            <a:r>
              <a:rPr lang="zh-CN" altLang="zh-CN" sz="20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等。</a:t>
            </a:r>
          </a:p>
          <a:p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638373495"/>
      </p:ext>
    </p:extLst>
  </p:cSld>
  <p:clrMapOvr>
    <a:masterClrMapping/>
  </p:clrMapOvr>
</p:sld>
</file>

<file path=ppt/theme/theme1.xml><?xml version="1.0" encoding="utf-8"?>
<a:theme xmlns:a="http://schemas.openxmlformats.org/drawingml/2006/main" name="柏林">
  <a:themeElements>
    <a:clrScheme name="柏林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柏林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柏林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TM04033917[[fn=柏林]]</Template>
  <TotalTime>7</TotalTime>
  <Words>706</Words>
  <Application>Microsoft Office PowerPoint</Application>
  <PresentationFormat>宽屏</PresentationFormat>
  <Paragraphs>21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PingFang SC</vt:lpstr>
      <vt:lpstr>宋体</vt:lpstr>
      <vt:lpstr>Arial</vt:lpstr>
      <vt:lpstr>Trebuchet MS</vt:lpstr>
      <vt:lpstr>柏林</vt:lpstr>
      <vt:lpstr>如何有效防范勒索病毒</vt:lpstr>
      <vt:lpstr>什么是勒索病毒</vt:lpstr>
      <vt:lpstr>勒索病毒的特征</vt:lpstr>
      <vt:lpstr>勒索病毒的特征</vt:lpstr>
      <vt:lpstr>防范勒索病毒的措施</vt:lpstr>
      <vt:lpstr>防范勒索病毒的措施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如何有效防范勒索病毒</dc:title>
  <dc:creator>郑 云龙</dc:creator>
  <cp:lastModifiedBy>郑 云龙</cp:lastModifiedBy>
  <cp:revision>2</cp:revision>
  <dcterms:created xsi:type="dcterms:W3CDTF">2024-10-15T00:43:57Z</dcterms:created>
  <dcterms:modified xsi:type="dcterms:W3CDTF">2024-10-15T00:51:22Z</dcterms:modified>
</cp:coreProperties>
</file>